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63" r:id="rId3"/>
    <p:sldId id="262" r:id="rId4"/>
    <p:sldId id="269" r:id="rId5"/>
    <p:sldId id="257" r:id="rId6"/>
    <p:sldId id="258" r:id="rId7"/>
    <p:sldId id="264" r:id="rId8"/>
    <p:sldId id="266" r:id="rId9"/>
    <p:sldId id="267" r:id="rId10"/>
    <p:sldId id="268" r:id="rId11"/>
    <p:sldId id="259" r:id="rId12"/>
    <p:sldId id="260" r:id="rId13"/>
    <p:sldId id="261" r:id="rId14"/>
  </p:sldIdLst>
  <p:sldSz cx="9144000" cy="5143500" type="screen16x9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72786" autoAdjust="0"/>
  </p:normalViewPr>
  <p:slideViewPr>
    <p:cSldViewPr>
      <p:cViewPr>
        <p:scale>
          <a:sx n="25" d="100"/>
          <a:sy n="25" d="100"/>
        </p:scale>
        <p:origin x="-1903" y="-81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102B9F-0A05-4FFA-960E-B3C70A95086B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BED2B4-5EE6-4DCF-B02C-E6D4102B69B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3C1644-C699-4D64-92F7-888363E9553B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326875-1B5C-460D-B43B-41A21922F99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27_%D0%B8%D1%8E%D0%BD%D1%8F" TargetMode="External"/><Relationship Id="rId13" Type="http://schemas.openxmlformats.org/officeDocument/2006/relationships/hyperlink" Target="https://ru.wikipedia.org/wiki/%D0%A4%D1%83%D1%82%D1%83%D1%80%D0%BE%D0%BB%D0%BE%D0%B3%D0%B8%D1%8F" TargetMode="External"/><Relationship Id="rId18" Type="http://schemas.openxmlformats.org/officeDocument/2006/relationships/hyperlink" Target="https://ru.wikipedia.org/wiki/XX_%D0%B2%D0%B5%D0%BA" TargetMode="External"/><Relationship Id="rId3" Type="http://schemas.openxmlformats.org/officeDocument/2006/relationships/hyperlink" Target="https://ru.wikipedia.org/wiki/%D0%90%D0%BD%D0%B3%D0%BB%D0%B8%D0%B9%D1%81%D0%BA%D0%B8%D0%B9_%D1%8F%D0%B7%D1%8B%D0%BA" TargetMode="External"/><Relationship Id="rId21" Type="http://schemas.openxmlformats.org/officeDocument/2006/relationships/hyperlink" Target="https://ru.wikipedia.org/wiki/%D0%9E%D0%B1%D1%89%D0%B5%D1%81%D1%82%D0%B2%D0%BE" TargetMode="External"/><Relationship Id="rId7" Type="http://schemas.openxmlformats.org/officeDocument/2006/relationships/hyperlink" Target="https://ru.wikipedia.org/wiki/%D0%A1%D0%A8%D0%90" TargetMode="External"/><Relationship Id="rId12" Type="http://schemas.openxmlformats.org/officeDocument/2006/relationships/hyperlink" Target="https://ru.wikipedia.org/wiki/%D0%A1%D0%BE%D1%86%D0%B8%D0%BE%D0%BB%D0%BE%D0%B3%D0%B8%D1%8F" TargetMode="External"/><Relationship Id="rId17" Type="http://schemas.openxmlformats.org/officeDocument/2006/relationships/hyperlink" Target="https://ru.wikipedia.org/wiki/%D0%98%D0%BD%D0%B4%D1%83%D1%81%D1%82%D1%80%D0%B8%D0%B0%D0%BB%D1%8C%D0%BD%D0%BE%D0%B5_%D0%BE%D0%B1%D1%89%D0%B5%D1%81%D1%82%D0%B2%D0%BE" TargetMode="External"/><Relationship Id="rId2" Type="http://schemas.openxmlformats.org/officeDocument/2006/relationships/slide" Target="../slides/slide8.xml"/><Relationship Id="rId16" Type="http://schemas.openxmlformats.org/officeDocument/2006/relationships/hyperlink" Target="https://ru.wikipedia.org/wiki/%D0%90%D0%B3%D1%80%D0%B0%D1%80%D0%BD%D0%BE%D0%B5_%D0%BE%D0%B1%D1%89%D0%B5%D1%81%D1%82%D0%B2%D0%BE" TargetMode="External"/><Relationship Id="rId20" Type="http://schemas.openxmlformats.org/officeDocument/2006/relationships/hyperlink" Target="https://ru.wikipedia.org/wiki/Fortune_(%D0%B6%D1%83%D1%80%D0%BD%D0%B0%D0%BB)" TargetMode="Externa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ru.wikipedia.org/wiki/%D0%9D%D1%8C%D1%8E-%D0%99%D0%BE%D1%80%D0%BA" TargetMode="External"/><Relationship Id="rId11" Type="http://schemas.openxmlformats.org/officeDocument/2006/relationships/hyperlink" Target="https://ru.wikipedia.org/wiki/%D0%A1%D0%BE%D0%B5%D0%B4%D0%B8%D0%BD%D1%91%D0%BD%D0%BD%D1%8B%D0%B5_%D0%A8%D1%82%D0%B0%D1%82%D1%8B_%D0%90%D0%BC%D0%B5%D1%80%D0%B8%D0%BA%D0%B8" TargetMode="External"/><Relationship Id="rId5" Type="http://schemas.openxmlformats.org/officeDocument/2006/relationships/hyperlink" Target="https://ru.wikipedia.org/wiki/1928_%D0%B3%D0%BE%D0%B4" TargetMode="External"/><Relationship Id="rId15" Type="http://schemas.openxmlformats.org/officeDocument/2006/relationships/hyperlink" Target="https://ru.wikipedia.org/wiki/%D0%9D%D0%B0%D1%83%D1%87%D0%BD%D0%BE-%D1%82%D0%B5%D1%85%D0%BD%D0%B8%D1%87%D0%B5%D1%81%D0%BA%D0%B0%D1%8F_%D1%80%D0%B5%D0%B2%D0%BE%D0%BB%D1%8E%D1%86%D0%B8%D1%8F" TargetMode="External"/><Relationship Id="rId10" Type="http://schemas.openxmlformats.org/officeDocument/2006/relationships/hyperlink" Target="https://ru.wikipedia.org/wiki/%D0%9B%D0%BE%D1%81-%D0%90%D0%BD%D0%B4%D0%B6%D0%B5%D0%BB%D0%B5%D1%81" TargetMode="External"/><Relationship Id="rId19" Type="http://schemas.openxmlformats.org/officeDocument/2006/relationships/hyperlink" Target="https://ru.wikipedia.org/wiki/XXI_%D0%B2%D0%B5%D0%BA" TargetMode="External"/><Relationship Id="rId4" Type="http://schemas.openxmlformats.org/officeDocument/2006/relationships/hyperlink" Target="https://ru.wikipedia.org/wiki/4_%D0%BE%D0%BA%D1%82%D1%8F%D0%B1%D1%80%D1%8F" TargetMode="External"/><Relationship Id="rId9" Type="http://schemas.openxmlformats.org/officeDocument/2006/relationships/hyperlink" Target="https://ru.wikipedia.org/wiki/2016_%D0%B3%D0%BE%D0%B4" TargetMode="External"/><Relationship Id="rId14" Type="http://schemas.openxmlformats.org/officeDocument/2006/relationships/hyperlink" Target="https://ru.wikipedia.org/wiki/%D0%9F%D0%BE%D1%81%D1%82%D0%B8%D0%BD%D0%B4%D1%83%D1%81%D1%82%D1%80%D0%B8%D0%B0%D0%BB%D1%8C%D0%BD%D0%BE%D0%B5_%D0%BE%D0%B1%D1%89%D0%B5%D1%81%D1%82%D0%B2%D0%BE" TargetMode="External"/><Relationship Id="rId22" Type="http://schemas.openxmlformats.org/officeDocument/2006/relationships/hyperlink" Target="https://ru.wikipedia.org/wiki/%D0%9A%D0%B0%D0%BF%D0%B8%D1%82%D0%B0%D0%BB%D0%B8%D0%B7%D0%BC" TargetMode="External"/></Relationships>
</file>

<file path=ppt/notesSlides/_rels/notes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C%D0%BE%D1%81%D0%BA%D0%B2%D0%B0" TargetMode="External"/><Relationship Id="rId13" Type="http://schemas.openxmlformats.org/officeDocument/2006/relationships/hyperlink" Target="https://ru.wikipedia.org/wiki/%D0%98%D0%B4%D0%B5%D0%B0%D0%BB%D1%8C%D0%BD%D0%BE%D0%B5_(%D1%84%D0%B8%D0%BB%D0%BE%D1%81%D0%BE%D1%84%D0%B8%D1%8F)" TargetMode="External"/><Relationship Id="rId18" Type="http://schemas.openxmlformats.org/officeDocument/2006/relationships/hyperlink" Target="https://ru.wikipedia.org/wiki/%D0%94%D0%B0%D0%B2%D1%8B%D0%B4%D0%BE%D0%B2,_%D0%92%D0%B0%D1%81%D0%B8%D0%BB%D0%B8%D0%B9_%D0%92%D0%B0%D1%81%D0%B8%D0%BB%D1%8C%D0%B5%D0%B2%D0%B8%D1%87_(%D0%BF%D1%81%D0%B8%D1%85%D0%BE%D0%BB%D0%BE%D0%B3)" TargetMode="External"/><Relationship Id="rId3" Type="http://schemas.openxmlformats.org/officeDocument/2006/relationships/hyperlink" Target="https://ru.wikipedia.org/wiki/18_%D1%84%D0%B5%D0%B2%D1%80%D0%B0%D0%BB%D1%8F" TargetMode="External"/><Relationship Id="rId7" Type="http://schemas.openxmlformats.org/officeDocument/2006/relationships/hyperlink" Target="https://ru.wikipedia.org/wiki/1979_%D0%B3%D0%BE%D0%B4" TargetMode="External"/><Relationship Id="rId12" Type="http://schemas.openxmlformats.org/officeDocument/2006/relationships/hyperlink" Target="https://ru.wikipedia.org/wiki/%D0%A2%D0%B5%D0%BE%D1%80%D0%B8%D0%B8_%D0%BF%D0%BE%D0%B7%D0%BD%D0%B0%D0%BD%D0%B8%D1%8F" TargetMode="External"/><Relationship Id="rId17" Type="http://schemas.openxmlformats.org/officeDocument/2006/relationships/hyperlink" Target="https://ru.wikipedia.org/wiki/%D0%9F%D0%BE%D0%B7%D0%B8%D1%82%D0%B8%D0%B2%D0%B8%D0%B7%D0%BC" TargetMode="External"/><Relationship Id="rId2" Type="http://schemas.openxmlformats.org/officeDocument/2006/relationships/slide" Target="../slides/slide9.xml"/><Relationship Id="rId16" Type="http://schemas.openxmlformats.org/officeDocument/2006/relationships/hyperlink" Target="https://ru.wikipedia.org/wiki/%D0%93%D0%B5%D0%B3%D0%B5%D0%BB%D1%8C,_%D0%93%D0%B5%D0%BE%D1%80%D0%B3_%D0%92%D0%B8%D0%BB%D1%8C%D0%B3%D0%B5%D0%BB%D1%8C%D0%BC_%D0%A4%D1%80%D0%B8%D0%B4%D1%80%D0%B8%D1%85" TargetMode="Externa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ru.wikipedia.org/wiki/21_%D0%BC%D0%B0%D1%80%D1%82%D0%B0" TargetMode="External"/><Relationship Id="rId11" Type="http://schemas.openxmlformats.org/officeDocument/2006/relationships/hyperlink" Target="https://ru.wikipedia.org/wiki/%D0%94%D0%B8%D0%B0%D0%BB%D0%B5%D0%BA%D1%82%D0%B8%D0%BA%D0%B0" TargetMode="External"/><Relationship Id="rId5" Type="http://schemas.openxmlformats.org/officeDocument/2006/relationships/hyperlink" Target="https://ru.wikipedia.org/wiki/%D0%A1%D0%BC%D0%BE%D0%BB%D0%B5%D0%BD%D1%81%D0%BA" TargetMode="External"/><Relationship Id="rId15" Type="http://schemas.openxmlformats.org/officeDocument/2006/relationships/hyperlink" Target="https://ru.wikipedia.org/wiki/%D0%A1%D0%BF%D0%B8%D0%BD%D0%BE%D0%B7%D0%B0,_%D0%91%D0%B5%D0%BD%D0%B5%D0%B4%D0%B8%D0%BA%D1%82" TargetMode="External"/><Relationship Id="rId10" Type="http://schemas.openxmlformats.org/officeDocument/2006/relationships/hyperlink" Target="https://ru.wikipedia.org/wiki/%D0%A4%D0%B8%D0%BB%D0%BE%D1%81%D0%BE%D1%84" TargetMode="External"/><Relationship Id="rId19" Type="http://schemas.openxmlformats.org/officeDocument/2006/relationships/hyperlink" Target="https://ru.wikipedia.org/wiki/%D0%92%D1%8B%D0%B3%D0%BE%D1%82%D1%81%D0%BA%D0%B8%D0%B9,_%D0%9B%D0%B5%D0%B2_%D0%A1%D0%B5%D0%BC%D1%91%D0%BD%D0%BE%D0%B2%D0%B8%D1%87" TargetMode="External"/><Relationship Id="rId4" Type="http://schemas.openxmlformats.org/officeDocument/2006/relationships/hyperlink" Target="https://ru.wikipedia.org/wiki/1924_%D0%B3%D0%BE%D0%B4" TargetMode="External"/><Relationship Id="rId9" Type="http://schemas.openxmlformats.org/officeDocument/2006/relationships/hyperlink" Target="https://ru.wikipedia.org/wiki/%D0%A1%D0%A1%D0%A1%D0%A0" TargetMode="External"/><Relationship Id="rId14" Type="http://schemas.openxmlformats.org/officeDocument/2006/relationships/hyperlink" Target="https://ru.wikipedia.org/wiki/%D0%9F%D0%B5%D0%B4%D0%B0%D0%B3%D0%BE%D0%B3%D0%B8%D0%BA%D0%B0" TargetMode="Externa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774A48-A0CD-4D20-BD98-7CDBA10C9846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Под образованием</a:t>
            </a:r>
            <a:r>
              <a:rPr lang="ru-RU" baseline="0" dirty="0" smtClean="0"/>
              <a:t> понимается всё, что связано с обучением и воспитанием, имеющим свой целью просветить разум, исправить поведение и сформировать такие манеры и привычки молодого поколения, чтобы они были полезными в своей будущей (взрослой) жизни…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774A48-A0CD-4D20-BD98-7CDBA10C9846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1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Э́лвин</a:t>
            </a:r>
            <a:r>
              <a:rPr lang="ru-RU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1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То́ффлер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(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 tooltip="Английский язык"/>
              </a:rPr>
              <a:t>англ.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ru-RU" sz="1200" b="0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Alvin</a:t>
            </a:r>
            <a:r>
              <a:rPr lang="ru-RU" sz="1200" b="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Toffler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; 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 tooltip="4 октября"/>
              </a:rPr>
              <a:t>4 октября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 tooltip="1928 год"/>
              </a:rPr>
              <a:t>1928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года, 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6" tooltip="Нью-Йорк"/>
              </a:rPr>
              <a:t>Нью-Йорк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 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7" tooltip="США"/>
              </a:rPr>
              <a:t>США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— 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8" tooltip="27 июня"/>
              </a:rPr>
              <a:t>27 июня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9" tooltip="2016 год"/>
              </a:rPr>
              <a:t>2016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года, 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10" tooltip="Лос-Анджелес"/>
              </a:rPr>
              <a:t>Лос-Анджелес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 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7" tooltip="США"/>
              </a:rPr>
              <a:t>США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— 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11" tooltip="Соединённые Штаты Америки"/>
              </a:rPr>
              <a:t>американский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философ, 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12" tooltip="Социология"/>
              </a:rPr>
              <a:t>социолог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и 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13" tooltip="Футурология"/>
              </a:rPr>
              <a:t>футуролог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один из авторов концепции 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14" tooltip="Постиндустриальное общество"/>
              </a:rPr>
              <a:t>постиндустриального общества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его основных работах проводится тезис о том, что человечество переходит к новой 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15" tooltip="Научно-техническая революция"/>
              </a:rPr>
              <a:t>технологической революции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(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сверхиндустриальной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), то есть на смену первой волне (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16" tooltip="Аграрное общество"/>
              </a:rPr>
              <a:t>аграрное общество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и второй (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17" tooltip="Индустриальное общество"/>
              </a:rPr>
              <a:t>индустриальное общество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приходит новая, ведущая к созданию информационного, или постиндустриального общества.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Элвин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Тоффлер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предупреждал о новых сложностях, социальных конфликтах и глобальных проблемах, с которыми столкнётся человечество на стыке 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18" tooltip="XX век"/>
              </a:rPr>
              <a:t>XX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и 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19" tooltip="XXI век"/>
              </a:rPr>
              <a:t>XXI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веков.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Был редактором популярного журнала </a:t>
            </a:r>
            <a:r>
              <a:rPr lang="ru-RU" sz="1200" b="0" i="0" u="none" strike="noStrike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20" tooltip="Fortune (журнал)"/>
              </a:rPr>
              <a:t>Fortune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и его первая книга была посвящена развитию технологий и их влиянию на 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21" tooltip="Общество"/>
              </a:rPr>
              <a:t>общество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Затем он подробно исследовал ответную реакцию общества на этот феномен и происходящие в обществе изменения. Содержание последней работы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Элвина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Тоффлера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относится к возросшей в XXI веке мощи военных технологий, оружия, тактико-стратегического планирования и 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22" tooltip="Капитализм"/>
              </a:rPr>
              <a:t>капитализма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326875-1B5C-460D-B43B-41A21922F99E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1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Э́вальд</a:t>
            </a:r>
            <a:r>
              <a:rPr lang="ru-RU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1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Васи́льевич</a:t>
            </a:r>
            <a:r>
              <a:rPr lang="ru-RU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1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Илье́нков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(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 tooltip="18 февраля"/>
              </a:rPr>
              <a:t>18 февраля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 tooltip="1924 год"/>
              </a:rPr>
              <a:t>1924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 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 tooltip="Смоленск"/>
              </a:rPr>
              <a:t>Смоленск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— 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6" tooltip="21 марта"/>
              </a:rPr>
              <a:t>21 марта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7" tooltip="1979 год"/>
              </a:rPr>
              <a:t>1979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 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8" tooltip="Москва"/>
              </a:rPr>
              <a:t>Москва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 — 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9" tooltip="СССР"/>
              </a:rPr>
              <a:t>советский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10" tooltip="Философ"/>
              </a:rPr>
              <a:t>философ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исследователь марксистско-ленинской 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11" tooltip="Диалектика"/>
              </a:rPr>
              <a:t>диалектики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Его работы посвящены различным вопросам марксистской 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12" tooltip="Теории познания"/>
              </a:rPr>
              <a:t>теории познания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природы 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13" tooltip="Идеальное (философия)"/>
              </a:rPr>
              <a:t>идеального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личности, творческой деятельности, а также 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14" tooltip="Педагогика"/>
              </a:rPr>
              <a:t>педагогики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этики и эстетики. В области истории философии был исследователем наследия 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15" tooltip="Спиноза, Бенедикт"/>
              </a:rPr>
              <a:t>Б. Спинозы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и 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16" tooltip="Гегель, Георг Вильгельм Фридрих"/>
              </a:rPr>
              <a:t>Гегеля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уделял много внимания критике 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17" tooltip="Позитивизм"/>
              </a:rPr>
              <a:t>позитивизма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Идеи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Ильенкова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оказали большое влияние не только на собственно философские исследования, но и на такие научные дисциплины, как психология, в которой выдающийся советский и российский ученый 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18" tooltip="Давыдов, Василий Васильевич (психолог)"/>
              </a:rPr>
              <a:t>В.В. Давыдов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создал оригинальную концепцию видов обобщения в обучении, соединив идеи Э.В.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Ильенкова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с традицией 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19" tooltip="Выготский, Лев Семёнович"/>
              </a:rPr>
              <a:t>Л.С. </a:t>
            </a:r>
            <a:r>
              <a:rPr lang="ru-RU" sz="1200" b="0" i="0" u="none" strike="noStrike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19" tooltip="Выготский, Лев Семёнович"/>
              </a:rPr>
              <a:t>Выготского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Идеи </a:t>
            </a:r>
            <a:r>
              <a:rPr lang="ru-R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Ильенкова</a:t>
            </a:r>
            <a:r>
              <a:rPr lang="ru-R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вызвали интерес у ряда современных философов США, Канады, Финляндии и других стран. Его работы издавались в Германии, Италии, Великобритании, Греции, Японии и других странах.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326875-1B5C-460D-B43B-41A21922F99E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326875-1B5C-460D-B43B-41A21922F99E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257B3-FD9A-4E48-AFEA-C1558BA448B6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F503F-66BE-48D2-A3CA-2F60118B65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257B3-FD9A-4E48-AFEA-C1558BA448B6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F503F-66BE-48D2-A3CA-2F60118B65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257B3-FD9A-4E48-AFEA-C1558BA448B6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F503F-66BE-48D2-A3CA-2F60118B65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257B3-FD9A-4E48-AFEA-C1558BA448B6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F503F-66BE-48D2-A3CA-2F60118B65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257B3-FD9A-4E48-AFEA-C1558BA448B6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F503F-66BE-48D2-A3CA-2F60118B65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257B3-FD9A-4E48-AFEA-C1558BA448B6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F503F-66BE-48D2-A3CA-2F60118B65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257B3-FD9A-4E48-AFEA-C1558BA448B6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F503F-66BE-48D2-A3CA-2F60118B65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257B3-FD9A-4E48-AFEA-C1558BA448B6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F503F-66BE-48D2-A3CA-2F60118B65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257B3-FD9A-4E48-AFEA-C1558BA448B6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F503F-66BE-48D2-A3CA-2F60118B65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257B3-FD9A-4E48-AFEA-C1558BA448B6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F503F-66BE-48D2-A3CA-2F60118B65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257B3-FD9A-4E48-AFEA-C1558BA448B6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F503F-66BE-48D2-A3CA-2F60118B65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20000"/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E257B3-FD9A-4E48-AFEA-C1558BA448B6}" type="datetimeFigureOut">
              <a:rPr lang="ru-RU" smtClean="0"/>
              <a:pPr/>
              <a:t>01.11.2016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AF503F-66BE-48D2-A3CA-2F60118B655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9Q5A716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782" y="0"/>
            <a:ext cx="7715250" cy="5143500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6" name="Рисунок 5" descr="B49X863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72742" y="2029658"/>
            <a:ext cx="4671258" cy="3113842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8" name="Рисунок 7" descr="B49X863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-71456"/>
            <a:ext cx="3429000" cy="5143500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8643966" y="71420"/>
            <a:ext cx="42862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</a:t>
            </a:r>
            <a:endParaRPr lang="ru-RU" sz="40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877888" y="1428750"/>
            <a:ext cx="8113712" cy="3177779"/>
          </a:xfrm>
          <a:noFill/>
        </p:spPr>
        <p:txBody>
          <a:bodyPr lIns="92075" tIns="46038" rIns="92075" bIns="46038">
            <a:normAutofit fontScale="90000"/>
          </a:bodyPr>
          <a:lstStyle/>
          <a:p>
            <a:pPr algn="l"/>
            <a:r>
              <a:rPr lang="ru-RU" dirty="0" smtClean="0">
                <a:solidFill>
                  <a:schemeClr val="tx1"/>
                </a:solidFill>
                <a:effectLst>
                  <a:glow rad="101600">
                    <a:schemeClr val="tx1">
                      <a:lumMod val="50000"/>
                      <a:alpha val="60000"/>
                    </a:schemeClr>
                  </a:glow>
                </a:effectLst>
                <a:latin typeface="Calibri" pitchFamily="34" charset="0"/>
              </a:rPr>
              <a:t>«…преобразование, изменение, переустройство…; формально – нововведение любого содержания,... более или менее прогрессивное преобразование…»</a:t>
            </a:r>
            <a:br>
              <a:rPr lang="ru-RU" dirty="0" smtClean="0">
                <a:solidFill>
                  <a:schemeClr val="tx1"/>
                </a:solidFill>
                <a:effectLst>
                  <a:glow rad="101600">
                    <a:schemeClr val="tx1">
                      <a:lumMod val="50000"/>
                      <a:alpha val="60000"/>
                    </a:schemeClr>
                  </a:glow>
                </a:effectLst>
                <a:latin typeface="Calibri" pitchFamily="34" charset="0"/>
              </a:rPr>
            </a:br>
            <a:r>
              <a:rPr lang="ru-RU" sz="4800" dirty="0" smtClean="0">
                <a:solidFill>
                  <a:schemeClr val="tx1"/>
                </a:solidFill>
                <a:effectLst>
                  <a:glow rad="101600">
                    <a:schemeClr val="tx1">
                      <a:lumMod val="50000"/>
                      <a:alpha val="60000"/>
                    </a:schemeClr>
                  </a:glow>
                </a:effectLst>
                <a:latin typeface="Calibri" pitchFamily="34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effectLst>
                  <a:glow rad="101600">
                    <a:schemeClr val="tx1">
                      <a:lumMod val="50000"/>
                      <a:alpha val="60000"/>
                    </a:schemeClr>
                  </a:glow>
                </a:effectLst>
                <a:latin typeface="Calibri" pitchFamily="34" charset="0"/>
              </a:rPr>
              <a:t>СЭС</a:t>
            </a:r>
            <a:r>
              <a:rPr lang="ru-RU" sz="2000" dirty="0" smtClean="0">
                <a:solidFill>
                  <a:schemeClr val="tx1"/>
                </a:solidFill>
                <a:effectLst>
                  <a:glow rad="101600">
                    <a:schemeClr val="tx1">
                      <a:lumMod val="50000"/>
                      <a:alpha val="60000"/>
                    </a:schemeClr>
                  </a:glow>
                </a:effectLst>
                <a:latin typeface="Calibri" pitchFamily="34" charset="0"/>
              </a:rPr>
              <a:t>, Москва «Советская Энциклопедия» 1990</a:t>
            </a:r>
            <a:r>
              <a:rPr lang="ru-RU" dirty="0" smtClean="0">
                <a:solidFill>
                  <a:schemeClr val="tx1"/>
                </a:solidFill>
                <a:effectLst>
                  <a:glow rad="101600">
                    <a:schemeClr val="tx1">
                      <a:lumMod val="50000"/>
                      <a:alpha val="60000"/>
                    </a:schemeClr>
                  </a:glow>
                </a:effectLst>
                <a:latin typeface="Calibri" pitchFamily="34" charset="0"/>
              </a:rPr>
              <a:t> </a:t>
            </a:r>
          </a:p>
        </p:txBody>
      </p:sp>
      <p:sp>
        <p:nvSpPr>
          <p:cNvPr id="96259" name="Rectangle 3" descr="Walnut"/>
          <p:cNvSpPr>
            <a:spLocks noChangeArrowheads="1"/>
          </p:cNvSpPr>
          <p:nvPr/>
        </p:nvSpPr>
        <p:spPr bwMode="auto">
          <a:xfrm>
            <a:off x="0" y="251223"/>
            <a:ext cx="9144000" cy="77747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2075" tIns="46038" rIns="92075" bIns="46038" anchor="ctr"/>
          <a:lstStyle/>
          <a:p>
            <a:pPr algn="ctr">
              <a:defRPr/>
            </a:pPr>
            <a:r>
              <a:rPr lang="ru-RU" sz="4400" dirty="0">
                <a:solidFill>
                  <a:schemeClr val="tx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rPr>
              <a:t>ЧТО ТАКОЕ РЕФОРМА?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96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58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295308" y="1483533"/>
            <a:ext cx="8705848" cy="3177779"/>
          </a:xfrm>
          <a:noFill/>
        </p:spPr>
        <p:txBody>
          <a:bodyPr lIns="92075" tIns="46038" rIns="92075" bIns="46038">
            <a:normAutofit fontScale="90000"/>
          </a:bodyPr>
          <a:lstStyle/>
          <a:p>
            <a:pPr algn="l"/>
            <a:r>
              <a:rPr lang="ru-RU" dirty="0" smtClean="0">
                <a:solidFill>
                  <a:schemeClr val="tx1"/>
                </a:solidFill>
                <a:effectLst>
                  <a:glow rad="101600">
                    <a:schemeClr val="tx1">
                      <a:lumMod val="50000"/>
                      <a:alpha val="60000"/>
                    </a:schemeClr>
                  </a:glow>
                </a:effectLst>
                <a:latin typeface="Calibri" pitchFamily="34" charset="0"/>
              </a:rPr>
              <a:t>«…</a:t>
            </a:r>
            <a:r>
              <a:rPr lang="en-US" dirty="0" smtClean="0">
                <a:solidFill>
                  <a:schemeClr val="tx1"/>
                </a:solidFill>
                <a:effectLst>
                  <a:glow rad="101600">
                    <a:schemeClr val="tx1">
                      <a:lumMod val="50000"/>
                      <a:alpha val="60000"/>
                    </a:schemeClr>
                  </a:glow>
                </a:effectLst>
                <a:latin typeface="Calibri" pitchFamily="34" charset="0"/>
              </a:rPr>
              <a:t>Reform means to put or </a:t>
            </a:r>
            <a:r>
              <a:rPr lang="en-US" b="1" dirty="0" smtClean="0">
                <a:solidFill>
                  <a:schemeClr val="tx1"/>
                </a:solidFill>
                <a:effectLst>
                  <a:glow rad="101600">
                    <a:schemeClr val="tx1">
                      <a:lumMod val="50000"/>
                      <a:alpha val="60000"/>
                    </a:schemeClr>
                  </a:glow>
                </a:effectLst>
                <a:latin typeface="Calibri" pitchFamily="34" charset="0"/>
              </a:rPr>
              <a:t>change into an improved form or condition</a:t>
            </a:r>
            <a:r>
              <a:rPr lang="en-US" dirty="0" smtClean="0">
                <a:solidFill>
                  <a:schemeClr val="tx1"/>
                </a:solidFill>
                <a:effectLst>
                  <a:glow rad="101600">
                    <a:schemeClr val="tx1">
                      <a:lumMod val="50000"/>
                      <a:alpha val="60000"/>
                    </a:schemeClr>
                  </a:glow>
                </a:effectLst>
                <a:latin typeface="Calibri" pitchFamily="34" charset="0"/>
              </a:rPr>
              <a:t> …, beneficial change, more specifically, </a:t>
            </a:r>
            <a:r>
              <a:rPr lang="en-US" b="1" dirty="0" smtClean="0">
                <a:solidFill>
                  <a:schemeClr val="tx1"/>
                </a:solidFill>
                <a:effectLst>
                  <a:glow rad="101600">
                    <a:schemeClr val="tx1">
                      <a:lumMod val="50000"/>
                      <a:alpha val="60000"/>
                    </a:schemeClr>
                  </a:glow>
                </a:effectLst>
                <a:latin typeface="Calibri" pitchFamily="34" charset="0"/>
              </a:rPr>
              <a:t>reversion to a pure original state</a:t>
            </a:r>
            <a:r>
              <a:rPr lang="en-US" dirty="0" smtClean="0">
                <a:solidFill>
                  <a:schemeClr val="tx1"/>
                </a:solidFill>
                <a:effectLst>
                  <a:glow rad="101600">
                    <a:schemeClr val="tx1">
                      <a:lumMod val="50000"/>
                      <a:alpha val="60000"/>
                    </a:schemeClr>
                  </a:glow>
                </a:effectLst>
                <a:latin typeface="Calibri" pitchFamily="34" charset="0"/>
              </a:rPr>
              <a:t>, to repair, restore or to correct.</a:t>
            </a:r>
            <a:r>
              <a:rPr lang="ru-RU" dirty="0" smtClean="0">
                <a:solidFill>
                  <a:schemeClr val="tx1"/>
                </a:solidFill>
                <a:effectLst>
                  <a:glow rad="101600">
                    <a:schemeClr val="tx1">
                      <a:lumMod val="50000"/>
                      <a:alpha val="60000"/>
                    </a:schemeClr>
                  </a:glow>
                </a:effectLst>
                <a:latin typeface="Calibri" pitchFamily="34" charset="0"/>
              </a:rPr>
              <a:t>…»</a:t>
            </a:r>
            <a:br>
              <a:rPr lang="ru-RU" dirty="0" smtClean="0">
                <a:solidFill>
                  <a:schemeClr val="tx1"/>
                </a:solidFill>
                <a:effectLst>
                  <a:glow rad="101600">
                    <a:schemeClr val="tx1">
                      <a:lumMod val="50000"/>
                      <a:alpha val="60000"/>
                    </a:schemeClr>
                  </a:glow>
                </a:effectLst>
                <a:latin typeface="Calibri" pitchFamily="34" charset="0"/>
              </a:rPr>
            </a:br>
            <a:r>
              <a:rPr lang="en-US" dirty="0" smtClean="0">
                <a:solidFill>
                  <a:schemeClr val="tx1"/>
                </a:solidFill>
                <a:effectLst>
                  <a:glow rad="101600">
                    <a:schemeClr val="tx1">
                      <a:lumMod val="50000"/>
                      <a:alpha val="60000"/>
                    </a:schemeClr>
                  </a:glow>
                </a:effectLst>
                <a:latin typeface="Calibri" pitchFamily="34" charset="0"/>
              </a:rPr>
              <a:t>				</a:t>
            </a:r>
            <a:r>
              <a:rPr lang="ru-RU" sz="4800" dirty="0" smtClean="0">
                <a:solidFill>
                  <a:schemeClr val="tx1"/>
                </a:solidFill>
                <a:effectLst>
                  <a:glow rad="101600">
                    <a:schemeClr val="tx1">
                      <a:lumMod val="50000"/>
                      <a:alpha val="60000"/>
                    </a:schemeClr>
                  </a:glow>
                </a:effectLst>
                <a:latin typeface="Calibri" pitchFamily="34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effectLst>
                  <a:glow rad="101600">
                    <a:schemeClr val="tx1">
                      <a:lumMod val="50000"/>
                      <a:alpha val="60000"/>
                    </a:schemeClr>
                  </a:glow>
                </a:effectLst>
                <a:latin typeface="Calibri" pitchFamily="34" charset="0"/>
              </a:rPr>
              <a:t>http://en.wikipedia.org/wiki/Reform</a:t>
            </a:r>
            <a:r>
              <a:rPr lang="ru-RU" dirty="0" smtClean="0">
                <a:solidFill>
                  <a:schemeClr val="tx1"/>
                </a:solidFill>
                <a:effectLst>
                  <a:glow rad="101600">
                    <a:schemeClr val="tx1">
                      <a:lumMod val="50000"/>
                      <a:alpha val="60000"/>
                    </a:schemeClr>
                  </a:glow>
                </a:effectLst>
                <a:latin typeface="Calibri" pitchFamily="34" charset="0"/>
              </a:rPr>
              <a:t> </a:t>
            </a:r>
          </a:p>
        </p:txBody>
      </p:sp>
      <p:sp>
        <p:nvSpPr>
          <p:cNvPr id="96259" name="Rectangle 3" descr="Walnut"/>
          <p:cNvSpPr>
            <a:spLocks noChangeArrowheads="1"/>
          </p:cNvSpPr>
          <p:nvPr/>
        </p:nvSpPr>
        <p:spPr bwMode="auto">
          <a:xfrm>
            <a:off x="0" y="285734"/>
            <a:ext cx="9144000" cy="77747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2075" tIns="46038" rIns="92075" bIns="46038" anchor="ctr"/>
          <a:lstStyle/>
          <a:p>
            <a:pPr algn="ctr">
              <a:defRPr/>
            </a:pPr>
            <a:r>
              <a:rPr lang="en-US" sz="4400" dirty="0" smtClean="0">
                <a:solidFill>
                  <a:schemeClr val="tx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rPr>
              <a:t>What is a reform</a:t>
            </a:r>
            <a:r>
              <a:rPr lang="ru-RU" sz="4400" dirty="0" smtClean="0">
                <a:solidFill>
                  <a:schemeClr val="tx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rPr>
              <a:t>?</a:t>
            </a:r>
            <a:endParaRPr lang="ru-RU" sz="4400" dirty="0">
              <a:solidFill>
                <a:schemeClr val="tx1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96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58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s://cs7051.vk.me/c626322/v626322066/35aee/qBwiVbfDD5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6" y="0"/>
            <a:ext cx="8929718" cy="5167753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Изменяя мир к лучшему</a:t>
            </a:r>
            <a:b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ЧЕРЕЗ КАЧЕСТВЕННОЕ ОБРАЗОВАНИЕ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4" name="Содержимое 3" descr="B49X7527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2143108" y="1428742"/>
            <a:ext cx="5091113" cy="33940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Что такое образование?</a:t>
            </a:r>
            <a:endParaRPr lang="ru-RU" dirty="0"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5" name="Содержимое 4" descr="B49X772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26443" y="1200150"/>
            <a:ext cx="5091113" cy="33940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51104" y="3651870"/>
            <a:ext cx="2492896" cy="1869672"/>
          </a:xfrm>
          <a:prstGeom prst="rect">
            <a:avLst/>
          </a:prstGeom>
          <a:noFill/>
          <a:ln w="12700" cap="sq" cmpd="sng">
            <a:noFill/>
            <a:prstDash val="solid"/>
            <a:miter lim="800000"/>
            <a:headEnd type="none" w="sm" len="sm"/>
            <a:tailEnd type="none" w="sm" len="sm"/>
          </a:ln>
          <a:effectLst>
            <a:softEdge rad="317500"/>
          </a:effectLst>
        </p:spPr>
      </p:pic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296416" y="1383618"/>
            <a:ext cx="8596064" cy="3177779"/>
          </a:xfrm>
          <a:noFill/>
        </p:spPr>
        <p:txBody>
          <a:bodyPr lIns="92075" tIns="46038" rIns="92075" bIns="46038">
            <a:normAutofit fontScale="90000"/>
          </a:bodyPr>
          <a:lstStyle/>
          <a:p>
            <a:r>
              <a:rPr lang="ru-RU" sz="3600" dirty="0" smtClean="0">
                <a:solidFill>
                  <a:schemeClr val="tx1"/>
                </a:solidFill>
                <a:effectLst>
                  <a:glow rad="101600">
                    <a:schemeClr val="tx1">
                      <a:lumMod val="50000"/>
                      <a:alpha val="60000"/>
                    </a:schemeClr>
                  </a:glow>
                </a:effectLst>
                <a:latin typeface="Calibri" pitchFamily="34" charset="0"/>
                <a:ea typeface="+mn-ea"/>
                <a:cs typeface="+mn-cs"/>
              </a:rPr>
              <a:t>Под образованием понимается всё, что связано с обучением и воспитанием, имеющим свой целью просветить разум, </a:t>
            </a:r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effectLst/>
                <a:latin typeface="Calibri" pitchFamily="34" charset="0"/>
                <a:ea typeface="+mn-ea"/>
                <a:cs typeface="+mn-cs"/>
              </a:rPr>
              <a:t>исправить поведение </a:t>
            </a:r>
            <a:r>
              <a:rPr lang="ru-RU" sz="3600" dirty="0" smtClean="0">
                <a:solidFill>
                  <a:schemeClr val="tx1"/>
                </a:solidFill>
                <a:effectLst>
                  <a:glow rad="101600">
                    <a:schemeClr val="tx1">
                      <a:lumMod val="50000"/>
                      <a:alpha val="60000"/>
                    </a:schemeClr>
                  </a:glow>
                </a:effectLst>
                <a:latin typeface="Calibri" pitchFamily="34" charset="0"/>
                <a:ea typeface="+mn-ea"/>
                <a:cs typeface="+mn-cs"/>
              </a:rPr>
              <a:t>и </a:t>
            </a:r>
            <a:r>
              <a:rPr lang="ru-RU" sz="3600" dirty="0" smtClean="0">
                <a:solidFill>
                  <a:schemeClr val="tx1">
                    <a:lumMod val="90000"/>
                    <a:lumOff val="10000"/>
                  </a:schemeClr>
                </a:solidFill>
                <a:effectLst>
                  <a:glow rad="101600">
                    <a:schemeClr val="tx1">
                      <a:lumMod val="50000"/>
                      <a:alpha val="60000"/>
                    </a:schemeClr>
                  </a:glow>
                </a:effectLst>
                <a:latin typeface="Calibri" pitchFamily="34" charset="0"/>
                <a:ea typeface="+mn-ea"/>
                <a:cs typeface="+mn-cs"/>
              </a:rPr>
              <a:t>сформировать такие манеры и привычки </a:t>
            </a:r>
            <a:r>
              <a:rPr lang="ru-RU" sz="3600" dirty="0" smtClean="0">
                <a:solidFill>
                  <a:schemeClr val="tx1"/>
                </a:solidFill>
                <a:effectLst>
                  <a:glow rad="101600">
                    <a:schemeClr val="tx1">
                      <a:lumMod val="50000"/>
                      <a:alpha val="60000"/>
                    </a:schemeClr>
                  </a:glow>
                </a:effectLst>
                <a:latin typeface="Calibri" pitchFamily="34" charset="0"/>
                <a:ea typeface="+mn-ea"/>
                <a:cs typeface="+mn-cs"/>
              </a:rPr>
              <a:t>молодого поколения, чтобы они были полезными в их будущей (взрослой) жизни…</a:t>
            </a:r>
            <a:br>
              <a:rPr lang="ru-RU" sz="3600" dirty="0" smtClean="0">
                <a:solidFill>
                  <a:schemeClr val="tx1"/>
                </a:solidFill>
                <a:effectLst>
                  <a:glow rad="101600">
                    <a:schemeClr val="tx1">
                      <a:lumMod val="50000"/>
                      <a:alpha val="60000"/>
                    </a:schemeClr>
                  </a:glow>
                </a:effectLst>
                <a:latin typeface="Calibri" pitchFamily="34" charset="0"/>
                <a:ea typeface="+mn-ea"/>
                <a:cs typeface="+mn-cs"/>
              </a:rPr>
            </a:br>
            <a:r>
              <a:rPr lang="en-US" sz="3600" dirty="0" smtClean="0">
                <a:solidFill>
                  <a:schemeClr val="tx1"/>
                </a:solidFill>
                <a:effectLst>
                  <a:glow rad="101600">
                    <a:schemeClr val="tx1">
                      <a:lumMod val="50000"/>
                      <a:alpha val="60000"/>
                    </a:schemeClr>
                  </a:glow>
                </a:effectLst>
                <a:latin typeface="Calibri" pitchFamily="34" charset="0"/>
                <a:ea typeface="+mn-ea"/>
                <a:cs typeface="+mn-cs"/>
              </a:rPr>
              <a:t>	</a:t>
            </a:r>
            <a:r>
              <a:rPr lang="en-US" sz="2800" dirty="0" smtClean="0">
                <a:solidFill>
                  <a:schemeClr val="tx1"/>
                </a:solidFill>
                <a:effectLst>
                  <a:glow rad="101600">
                    <a:schemeClr val="tx1">
                      <a:lumMod val="50000"/>
                      <a:alpha val="60000"/>
                    </a:schemeClr>
                  </a:glow>
                </a:effectLst>
                <a:latin typeface="Calibri" pitchFamily="34" charset="0"/>
                <a:ea typeface="+mn-ea"/>
                <a:cs typeface="+mn-cs"/>
              </a:rPr>
              <a:t>Webster’s 1828 Dictionary definition</a:t>
            </a:r>
            <a:endParaRPr lang="ru-RU" sz="3600" dirty="0" smtClean="0">
              <a:solidFill>
                <a:schemeClr val="tx1"/>
              </a:solidFill>
              <a:effectLst>
                <a:glow rad="101600">
                  <a:schemeClr val="tx1">
                    <a:lumMod val="50000"/>
                    <a:alpha val="60000"/>
                  </a:schemeClr>
                </a:glow>
              </a:effectLst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8" name="Rectangle 3" descr="Walnut"/>
          <p:cNvSpPr>
            <a:spLocks noChangeArrowheads="1"/>
          </p:cNvSpPr>
          <p:nvPr/>
        </p:nvSpPr>
        <p:spPr bwMode="auto">
          <a:xfrm>
            <a:off x="0" y="174093"/>
            <a:ext cx="9144000" cy="77747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2075" tIns="46038" rIns="92075" bIns="46038" anchor="ctr"/>
          <a:lstStyle/>
          <a:p>
            <a:pPr algn="ctr">
              <a:defRPr/>
            </a:pPr>
            <a:r>
              <a:rPr lang="ru-RU" sz="4400" dirty="0">
                <a:solidFill>
                  <a:schemeClr val="tx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rPr>
              <a:t>ЧТО ТАКОЕ ОБРАЗОВАНИЕ?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94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inkTgt spid="_x0000_s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inkTgt spid="_x0000_s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0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51104" y="0"/>
            <a:ext cx="2492896" cy="1869672"/>
          </a:xfrm>
          <a:prstGeom prst="rect">
            <a:avLst/>
          </a:prstGeom>
          <a:noFill/>
          <a:ln w="12700" cap="sq" cmpd="sng">
            <a:noFill/>
            <a:prstDash val="solid"/>
            <a:miter lim="800000"/>
            <a:headEnd type="none" w="sm" len="sm"/>
            <a:tailEnd type="none" w="sm" len="sm"/>
          </a:ln>
          <a:effectLst>
            <a:softEdge rad="317500"/>
          </a:effectLst>
        </p:spPr>
      </p:pic>
      <p:sp>
        <p:nvSpPr>
          <p:cNvPr id="53250" name="Rectangle 2"/>
          <p:cNvSpPr>
            <a:spLocks noGrp="1" noChangeArrowheads="1"/>
          </p:cNvSpPr>
          <p:nvPr>
            <p:ph idx="1"/>
          </p:nvPr>
        </p:nvSpPr>
        <p:spPr>
          <a:xfrm>
            <a:off x="2643174" y="649188"/>
            <a:ext cx="5990346" cy="451485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>
                <a:effectLst>
                  <a:glow rad="101600">
                    <a:schemeClr val="tx1">
                      <a:lumMod val="50000"/>
                      <a:alpha val="60000"/>
                    </a:schemeClr>
                  </a:glow>
                </a:effectLst>
                <a:latin typeface="Calibri" pitchFamily="34" charset="0"/>
                <a:ea typeface="Tahoma" pitchFamily="34" charset="0"/>
                <a:cs typeface="Tahoma" pitchFamily="34" charset="0"/>
              </a:rPr>
              <a:t>  </a:t>
            </a:r>
            <a:endParaRPr lang="ru-RU" sz="2400" dirty="0">
              <a:effectLst>
                <a:glow rad="101600">
                  <a:schemeClr val="tx1">
                    <a:lumMod val="50000"/>
                    <a:alpha val="60000"/>
                  </a:schemeClr>
                </a:glow>
              </a:effectLst>
              <a:latin typeface="Calibri" pitchFamily="34" charset="0"/>
              <a:ea typeface="Tahoma" pitchFamily="34" charset="0"/>
              <a:cs typeface="Tahoma" pitchFamily="34" charset="0"/>
            </a:endParaRPr>
          </a:p>
          <a:p>
            <a:pPr indent="342900">
              <a:lnSpc>
                <a:spcPct val="90000"/>
              </a:lnSpc>
              <a:buFont typeface="Wingdings" pitchFamily="2" charset="2"/>
              <a:buNone/>
            </a:pPr>
            <a:r>
              <a:rPr lang="en-US" sz="4400" b="1" i="1" dirty="0" smtClean="0">
                <a:effectLst>
                  <a:glow rad="101600">
                    <a:schemeClr val="tx1">
                      <a:lumMod val="50000"/>
                      <a:alpha val="60000"/>
                    </a:schemeClr>
                  </a:glow>
                </a:effectLst>
                <a:latin typeface="Calibri" pitchFamily="34" charset="0"/>
                <a:ea typeface="Tahoma" pitchFamily="34" charset="0"/>
                <a:cs typeface="Tahoma" pitchFamily="34" charset="0"/>
              </a:rPr>
              <a:t>“</a:t>
            </a:r>
            <a:r>
              <a:rPr lang="ru-RU" sz="4400" b="1" i="1" dirty="0" smtClean="0">
                <a:effectLst>
                  <a:glow rad="101600">
                    <a:schemeClr val="tx1">
                      <a:lumMod val="50000"/>
                      <a:alpha val="60000"/>
                    </a:schemeClr>
                  </a:glow>
                </a:effectLst>
                <a:latin typeface="Calibri" pitchFamily="34" charset="0"/>
                <a:ea typeface="Tahoma" pitchFamily="34" charset="0"/>
                <a:cs typeface="Tahoma" pitchFamily="34" charset="0"/>
              </a:rPr>
              <a:t>В </a:t>
            </a:r>
            <a:r>
              <a:rPr lang="ru-RU" sz="4400" b="1" i="1" dirty="0">
                <a:effectLst>
                  <a:glow rad="101600">
                    <a:schemeClr val="tx1">
                      <a:lumMod val="50000"/>
                      <a:alpha val="60000"/>
                    </a:schemeClr>
                  </a:glow>
                </a:effectLst>
                <a:latin typeface="Calibri" pitchFamily="34" charset="0"/>
                <a:ea typeface="Tahoma" pitchFamily="34" charset="0"/>
                <a:cs typeface="Tahoma" pitchFamily="34" charset="0"/>
              </a:rPr>
              <a:t>будущем безграмотным будет считаться не тот, кто не сможет читать и писать, а тот, кто не сможет учиться, забывать, что учил, и </a:t>
            </a:r>
            <a:r>
              <a:rPr lang="ru-RU" sz="4400" b="1" i="1" dirty="0" smtClean="0">
                <a:effectLst>
                  <a:glow rad="101600">
                    <a:schemeClr val="tx1">
                      <a:lumMod val="50000"/>
                      <a:alpha val="60000"/>
                    </a:schemeClr>
                  </a:glow>
                </a:effectLst>
                <a:latin typeface="Calibri" pitchFamily="34" charset="0"/>
                <a:ea typeface="Tahoma" pitchFamily="34" charset="0"/>
                <a:cs typeface="Tahoma" pitchFamily="34" charset="0"/>
              </a:rPr>
              <a:t>переучиваться</a:t>
            </a:r>
            <a:r>
              <a:rPr lang="en-US" sz="4400" b="1" i="1" dirty="0" smtClean="0">
                <a:effectLst>
                  <a:glow rad="101600">
                    <a:schemeClr val="tx1">
                      <a:lumMod val="50000"/>
                      <a:alpha val="60000"/>
                    </a:schemeClr>
                  </a:glow>
                </a:effectLst>
                <a:latin typeface="Calibri" pitchFamily="34" charset="0"/>
                <a:ea typeface="Tahoma" pitchFamily="34" charset="0"/>
                <a:cs typeface="Tahoma" pitchFamily="34" charset="0"/>
              </a:rPr>
              <a:t>…”</a:t>
            </a:r>
            <a:endParaRPr lang="ru-RU" sz="4400" b="1" i="1" dirty="0">
              <a:effectLst>
                <a:glow rad="101600">
                  <a:schemeClr val="tx1">
                    <a:lumMod val="50000"/>
                    <a:alpha val="60000"/>
                  </a:schemeClr>
                </a:glow>
              </a:effectLst>
              <a:latin typeface="Calibri" pitchFamily="34" charset="0"/>
              <a:ea typeface="Tahoma" pitchFamily="34" charset="0"/>
              <a:cs typeface="Tahoma" pitchFamily="34" charset="0"/>
            </a:endParaRPr>
          </a:p>
          <a:p>
            <a:pPr algn="r">
              <a:lnSpc>
                <a:spcPct val="90000"/>
              </a:lnSpc>
              <a:buFont typeface="Wingdings" pitchFamily="2" charset="2"/>
              <a:buNone/>
            </a:pPr>
            <a:r>
              <a:rPr lang="ru-RU" sz="3600" b="1" i="1" dirty="0" err="1" smtClean="0">
                <a:effectLst>
                  <a:glow rad="101600">
                    <a:schemeClr val="tx1">
                      <a:lumMod val="50000"/>
                      <a:alpha val="60000"/>
                    </a:schemeClr>
                  </a:glow>
                </a:effectLst>
                <a:latin typeface="Calibri" pitchFamily="34" charset="0"/>
                <a:ea typeface="Tahoma" pitchFamily="34" charset="0"/>
                <a:cs typeface="Tahoma" pitchFamily="34" charset="0"/>
              </a:rPr>
              <a:t>Элвин</a:t>
            </a:r>
            <a:r>
              <a:rPr lang="ru-RU" sz="3600" b="1" i="1" dirty="0" smtClean="0">
                <a:effectLst>
                  <a:glow rad="101600">
                    <a:schemeClr val="tx1">
                      <a:lumMod val="50000"/>
                      <a:alpha val="60000"/>
                    </a:schemeClr>
                  </a:glow>
                </a:effectLst>
                <a:latin typeface="Calibri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3600" b="1" i="1" dirty="0" err="1" smtClean="0">
                <a:effectLst>
                  <a:glow rad="101600">
                    <a:schemeClr val="tx1">
                      <a:lumMod val="50000"/>
                      <a:alpha val="60000"/>
                    </a:schemeClr>
                  </a:glow>
                </a:effectLst>
                <a:latin typeface="Calibri" pitchFamily="34" charset="0"/>
                <a:ea typeface="Tahoma" pitchFamily="34" charset="0"/>
                <a:cs typeface="Tahoma" pitchFamily="34" charset="0"/>
              </a:rPr>
              <a:t>Тоффлер</a:t>
            </a:r>
            <a:r>
              <a:rPr lang="ru-RU" sz="3600" b="1" i="1" dirty="0" smtClean="0">
                <a:effectLst>
                  <a:glow rad="101600">
                    <a:schemeClr val="tx1">
                      <a:lumMod val="50000"/>
                      <a:alpha val="60000"/>
                    </a:schemeClr>
                  </a:glow>
                </a:effectLst>
                <a:latin typeface="Calibri" pitchFamily="34" charset="0"/>
                <a:ea typeface="Tahoma" pitchFamily="34" charset="0"/>
                <a:cs typeface="Tahoma" pitchFamily="34" charset="0"/>
              </a:rPr>
              <a:t> «</a:t>
            </a:r>
            <a:r>
              <a:rPr lang="ru-RU" sz="3600" b="1" i="1" dirty="0">
                <a:effectLst>
                  <a:glow rad="101600">
                    <a:schemeClr val="tx1">
                      <a:lumMod val="50000"/>
                      <a:alpha val="60000"/>
                    </a:schemeClr>
                  </a:glow>
                </a:effectLst>
                <a:latin typeface="Calibri" pitchFamily="34" charset="0"/>
                <a:ea typeface="Tahoma" pitchFamily="34" charset="0"/>
                <a:cs typeface="Tahoma" pitchFamily="34" charset="0"/>
              </a:rPr>
              <a:t>Будущий шок»</a:t>
            </a:r>
          </a:p>
          <a:p>
            <a:pPr algn="r">
              <a:lnSpc>
                <a:spcPct val="90000"/>
              </a:lnSpc>
              <a:buFont typeface="Wingdings" pitchFamily="2" charset="2"/>
              <a:buNone/>
            </a:pPr>
            <a:r>
              <a:rPr lang="ru-RU" sz="3600" b="1" dirty="0">
                <a:effectLst>
                  <a:glow rad="101600">
                    <a:schemeClr val="tx1">
                      <a:lumMod val="50000"/>
                      <a:alpha val="60000"/>
                    </a:schemeClr>
                  </a:glow>
                </a:effectLst>
                <a:latin typeface="Calibri" pitchFamily="34" charset="0"/>
                <a:ea typeface="Tahoma" pitchFamily="34" charset="0"/>
                <a:cs typeface="Tahoma" pitchFamily="34" charset="0"/>
              </a:rPr>
              <a:t> </a:t>
            </a:r>
            <a:endParaRPr lang="en-US" sz="3600" b="1" dirty="0">
              <a:effectLst>
                <a:glow rad="101600">
                  <a:schemeClr val="tx1">
                    <a:lumMod val="50000"/>
                    <a:alpha val="60000"/>
                  </a:schemeClr>
                </a:glow>
              </a:effectLst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6146" name="Picture 2" descr="https://upload.wikimedia.org/wikipedia/commons/e/e1/Alvin_Toffler_0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142858"/>
            <a:ext cx="2286016" cy="31724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37184" y="319776"/>
            <a:ext cx="5791200" cy="685800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ru-RU" sz="5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lumMod val="50000"/>
                      <a:alpha val="40000"/>
                    </a:schemeClr>
                  </a:glow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Calibri" pitchFamily="34" charset="0"/>
              </a:rPr>
              <a:t>Э.В. </a:t>
            </a:r>
            <a:r>
              <a:rPr lang="ru-RU" sz="5400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lumMod val="50000"/>
                      <a:alpha val="40000"/>
                    </a:schemeClr>
                  </a:glow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Calibri" pitchFamily="34" charset="0"/>
              </a:rPr>
              <a:t>Ильенков</a:t>
            </a:r>
            <a:endParaRPr lang="ru-RU" sz="54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tx1">
                    <a:lumMod val="50000"/>
                    <a:alpha val="40000"/>
                  </a:schemeClr>
                </a:glow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05474" name="Rectangle 2"/>
          <p:cNvSpPr>
            <a:spLocks noGrp="1" noChangeArrowheads="1"/>
          </p:cNvSpPr>
          <p:nvPr>
            <p:ph idx="1"/>
          </p:nvPr>
        </p:nvSpPr>
        <p:spPr>
          <a:xfrm>
            <a:off x="1424070" y="1042998"/>
            <a:ext cx="7219896" cy="3028950"/>
          </a:xfrm>
        </p:spPr>
        <p:txBody>
          <a:bodyPr>
            <a:noAutofit/>
          </a:bodyPr>
          <a:lstStyle/>
          <a:p>
            <a:pPr marL="0" indent="432000">
              <a:spcBef>
                <a:spcPts val="600"/>
              </a:spcBef>
              <a:spcAft>
                <a:spcPts val="600"/>
              </a:spcAft>
              <a:buFont typeface="Wingdings" pitchFamily="2" charset="2"/>
              <a:buNone/>
            </a:pPr>
            <a:r>
              <a:rPr lang="ru-RU" i="1" dirty="0" smtClean="0">
                <a:effectLst>
                  <a:glow rad="101600">
                    <a:schemeClr val="tx1">
                      <a:lumMod val="50000"/>
                      <a:alpha val="60000"/>
                    </a:schemeClr>
                  </a:glow>
                </a:effectLst>
                <a:latin typeface="Calibri" pitchFamily="34" charset="0"/>
              </a:rPr>
              <a:t>«Очевидно, процесс усвоения </a:t>
            </a:r>
            <a:br>
              <a:rPr lang="ru-RU" i="1" dirty="0" smtClean="0">
                <a:effectLst>
                  <a:glow rad="101600">
                    <a:schemeClr val="tx1">
                      <a:lumMod val="50000"/>
                      <a:alpha val="60000"/>
                    </a:schemeClr>
                  </a:glow>
                </a:effectLst>
                <a:latin typeface="Calibri" pitchFamily="34" charset="0"/>
              </a:rPr>
            </a:br>
            <a:r>
              <a:rPr lang="ru-RU" i="1" dirty="0" smtClean="0">
                <a:effectLst>
                  <a:glow rad="101600">
                    <a:schemeClr val="tx1">
                      <a:lumMod val="50000"/>
                      <a:alpha val="60000"/>
                    </a:schemeClr>
                  </a:glow>
                </a:effectLst>
                <a:latin typeface="Calibri" pitchFamily="34" charset="0"/>
              </a:rPr>
              <a:t>знаний надо организовать так, как организует его жизнь. А именно: чтобы ребенок постоянно был вынужден тренировать не столько память, сколько способность решать задачи, требующие самостоятельности суждения…» </a:t>
            </a:r>
            <a:endParaRPr lang="en-US" i="1" dirty="0" smtClean="0">
              <a:effectLst>
                <a:glow rad="101600">
                  <a:schemeClr val="tx1">
                    <a:lumMod val="50000"/>
                    <a:alpha val="60000"/>
                  </a:schemeClr>
                </a:glow>
              </a:effectLst>
              <a:latin typeface="Calibri" pitchFamily="34" charset="0"/>
            </a:endParaRPr>
          </a:p>
        </p:txBody>
      </p:sp>
      <p:pic>
        <p:nvPicPr>
          <p:cNvPr id="1054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96200" y="228600"/>
            <a:ext cx="1200150" cy="14930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05476" name="Picture 4"/>
          <p:cNvPicPr>
            <a:picLocks noChangeAspect="1" noChangeArrowheads="1"/>
          </p:cNvPicPr>
          <p:nvPr/>
        </p:nvPicPr>
        <p:blipFill>
          <a:blip r:embed="rId4" cstate="print"/>
          <a:srcRect b="45455"/>
          <a:stretch>
            <a:fillRect/>
          </a:stretch>
        </p:blipFill>
        <p:spPr bwMode="auto">
          <a:xfrm>
            <a:off x="152400" y="114300"/>
            <a:ext cx="1562080" cy="15287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www.riakchr.ru/image/2016/08-august/10/41eecde21e7b6cd9aecd599d885968e0.jpg"/>
          <p:cNvPicPr>
            <a:picLocks noChangeAspect="1" noChangeArrowheads="1"/>
          </p:cNvPicPr>
          <p:nvPr/>
        </p:nvPicPr>
        <p:blipFill>
          <a:blip r:embed="rId3">
            <a:lum bright="70000" contrast="-70000"/>
          </a:blip>
          <a:srcRect t="31500" b="7750"/>
          <a:stretch>
            <a:fillRect/>
          </a:stretch>
        </p:blipFill>
        <p:spPr bwMode="auto">
          <a:xfrm>
            <a:off x="-3429056" y="-500084"/>
            <a:ext cx="15157387" cy="6138785"/>
          </a:xfrm>
          <a:prstGeom prst="rect">
            <a:avLst/>
          </a:prstGeom>
          <a:noFill/>
        </p:spPr>
      </p:pic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584448" y="1275606"/>
            <a:ext cx="8596064" cy="3177779"/>
          </a:xfrm>
          <a:noFill/>
        </p:spPr>
        <p:txBody>
          <a:bodyPr lIns="92075" tIns="46038" rIns="92075" bIns="46038">
            <a:normAutofit fontScale="90000"/>
          </a:bodyPr>
          <a:lstStyle/>
          <a:p>
            <a:pPr algn="l"/>
            <a:r>
              <a:rPr lang="ru-RU" sz="3200" b="1" dirty="0" smtClean="0">
                <a:solidFill>
                  <a:schemeClr val="tx1"/>
                </a:solidFill>
                <a:effectLst>
                  <a:glow rad="101600">
                    <a:schemeClr val="tx1">
                      <a:lumMod val="50000"/>
                      <a:alpha val="60000"/>
                    </a:schemeClr>
                  </a:glow>
                </a:effectLst>
                <a:latin typeface="Calibri" pitchFamily="34" charset="0"/>
                <a:ea typeface="+mn-ea"/>
                <a:cs typeface="+mn-cs"/>
              </a:rPr>
              <a:t>Под образованием … понимается целенаправленный процесс воспитания и обучения в интересах человека, общества, государства, сопровождающийся констатацией достижения гражданином (обучающимся) установленных государством образовательных уровней (образовательных цензов). </a:t>
            </a:r>
          </a:p>
        </p:txBody>
      </p:sp>
      <p:sp>
        <p:nvSpPr>
          <p:cNvPr id="7" name="Rectangle 3" descr="Walnut"/>
          <p:cNvSpPr>
            <a:spLocks noChangeArrowheads="1"/>
          </p:cNvSpPr>
          <p:nvPr/>
        </p:nvSpPr>
        <p:spPr bwMode="auto">
          <a:xfrm>
            <a:off x="0" y="174093"/>
            <a:ext cx="9144000" cy="77747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2075" tIns="46038" rIns="92075" bIns="46038" anchor="ctr"/>
          <a:lstStyle/>
          <a:p>
            <a:pPr algn="ctr">
              <a:defRPr/>
            </a:pPr>
            <a:r>
              <a:rPr lang="ru-RU" sz="4400" dirty="0">
                <a:solidFill>
                  <a:schemeClr val="tx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rPr>
              <a:t>ЧТО ТАКОЕ ОБРАЗОВАНИЕ?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94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0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Портрет современного педагога?</a:t>
            </a:r>
            <a:endParaRPr lang="ru-RU" dirty="0"/>
          </a:p>
        </p:txBody>
      </p:sp>
      <p:pic>
        <p:nvPicPr>
          <p:cNvPr id="4" name="Содержимое 3" descr="9Q5A774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26174" y="1200150"/>
            <a:ext cx="5091651" cy="33940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tx1">
                      <a:lumMod val="50000"/>
                      <a:alpha val="6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Составляющие качественного обучения: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chemeClr val="tx1">
                    <a:lumMod val="50000"/>
                    <a:alpha val="6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63294"/>
            <a:ext cx="8229600" cy="3394472"/>
          </a:xfrm>
        </p:spPr>
        <p:txBody>
          <a:bodyPr>
            <a:normAutofit fontScale="85000" lnSpcReduction="10000"/>
          </a:bodyPr>
          <a:lstStyle/>
          <a:p>
            <a:pPr lvl="1"/>
            <a:r>
              <a:rPr lang="ru-RU" dirty="0" smtClean="0">
                <a:effectLst>
                  <a:glow rad="101600">
                    <a:schemeClr val="tx1">
                      <a:lumMod val="50000"/>
                      <a:alpha val="60000"/>
                    </a:schemeClr>
                  </a:glow>
                </a:effectLst>
              </a:rPr>
              <a:t>Технология</a:t>
            </a:r>
            <a:r>
              <a:rPr lang="ru-RU" dirty="0">
                <a:effectLst>
                  <a:glow rad="101600">
                    <a:schemeClr val="tx1">
                      <a:lumMod val="50000"/>
                      <a:alpha val="60000"/>
                    </a:schemeClr>
                  </a:glow>
                </a:effectLst>
              </a:rPr>
              <a:t>: 5 законов обучения школы завтрашнего дня</a:t>
            </a:r>
          </a:p>
          <a:p>
            <a:pPr lvl="1"/>
            <a:r>
              <a:rPr lang="ru-RU" dirty="0" err="1">
                <a:effectLst>
                  <a:glow rad="101600">
                    <a:schemeClr val="tx1">
                      <a:lumMod val="50000"/>
                      <a:alpha val="60000"/>
                    </a:schemeClr>
                  </a:glow>
                </a:effectLst>
              </a:rPr>
              <a:t>Билингвальный</a:t>
            </a:r>
            <a:r>
              <a:rPr lang="en-US" dirty="0">
                <a:effectLst>
                  <a:glow rad="101600">
                    <a:schemeClr val="tx1">
                      <a:lumMod val="50000"/>
                      <a:alpha val="60000"/>
                    </a:schemeClr>
                  </a:glow>
                </a:effectLst>
              </a:rPr>
              <a:t>/</a:t>
            </a:r>
            <a:r>
              <a:rPr lang="ru-RU" dirty="0" err="1">
                <a:effectLst>
                  <a:glow rad="101600">
                    <a:schemeClr val="tx1">
                      <a:lumMod val="50000"/>
                      <a:alpha val="60000"/>
                    </a:schemeClr>
                  </a:glow>
                </a:effectLst>
              </a:rPr>
              <a:t>трилигвальный</a:t>
            </a:r>
            <a:r>
              <a:rPr lang="ru-RU" dirty="0">
                <a:effectLst>
                  <a:glow rad="101600">
                    <a:schemeClr val="tx1">
                      <a:lumMod val="50000"/>
                      <a:alpha val="60000"/>
                    </a:schemeClr>
                  </a:glow>
                </a:effectLst>
              </a:rPr>
              <a:t> подход</a:t>
            </a:r>
          </a:p>
          <a:p>
            <a:pPr lvl="1"/>
            <a:r>
              <a:rPr lang="ru-RU" dirty="0">
                <a:effectLst>
                  <a:glow rad="101600">
                    <a:schemeClr val="tx1">
                      <a:lumMod val="50000"/>
                      <a:alpha val="60000"/>
                    </a:schemeClr>
                  </a:glow>
                </a:effectLst>
              </a:rPr>
              <a:t>Смешанные формы обучения (</a:t>
            </a:r>
            <a:r>
              <a:rPr lang="en-US" dirty="0">
                <a:effectLst>
                  <a:glow rad="101600">
                    <a:schemeClr val="tx1">
                      <a:lumMod val="50000"/>
                      <a:alpha val="60000"/>
                    </a:schemeClr>
                  </a:glow>
                </a:effectLst>
              </a:rPr>
              <a:t>blended education</a:t>
            </a:r>
            <a:r>
              <a:rPr lang="ru-RU" dirty="0">
                <a:effectLst>
                  <a:glow rad="101600">
                    <a:schemeClr val="tx1">
                      <a:lumMod val="50000"/>
                      <a:alpha val="60000"/>
                    </a:schemeClr>
                  </a:glow>
                </a:effectLst>
              </a:rPr>
              <a:t>)</a:t>
            </a:r>
          </a:p>
          <a:p>
            <a:pPr lvl="1"/>
            <a:r>
              <a:rPr lang="ru-RU" dirty="0">
                <a:effectLst>
                  <a:glow rad="101600">
                    <a:schemeClr val="tx1">
                      <a:lumMod val="50000"/>
                      <a:alpha val="60000"/>
                    </a:schemeClr>
                  </a:glow>
                </a:effectLst>
              </a:rPr>
              <a:t>Формирование компетенций, универсальных учебных действий (учебные УУД)</a:t>
            </a:r>
          </a:p>
          <a:p>
            <a:pPr lvl="1"/>
            <a:r>
              <a:rPr lang="ru-RU" dirty="0">
                <a:effectLst>
                  <a:glow rad="101600">
                    <a:schemeClr val="tx1">
                      <a:lumMod val="50000"/>
                      <a:alpha val="60000"/>
                    </a:schemeClr>
                  </a:glow>
                </a:effectLst>
              </a:rPr>
              <a:t>Корпоративные стандарты</a:t>
            </a:r>
          </a:p>
          <a:p>
            <a:pPr lvl="2"/>
            <a:r>
              <a:rPr lang="ru-RU" dirty="0">
                <a:effectLst>
                  <a:glow rad="101600">
                    <a:schemeClr val="tx1">
                      <a:lumMod val="50000"/>
                      <a:alpha val="60000"/>
                    </a:schemeClr>
                  </a:glow>
                </a:effectLst>
              </a:rPr>
              <a:t>Статусы качества (ШЗД)</a:t>
            </a:r>
          </a:p>
          <a:p>
            <a:pPr lvl="2"/>
            <a:r>
              <a:rPr lang="ru-RU" dirty="0">
                <a:effectLst>
                  <a:glow rad="101600">
                    <a:schemeClr val="tx1">
                      <a:lumMod val="50000"/>
                      <a:alpha val="60000"/>
                    </a:schemeClr>
                  </a:glow>
                </a:effectLst>
              </a:rPr>
              <a:t>Международная аккредитация (международные стандарты)</a:t>
            </a:r>
          </a:p>
          <a:p>
            <a:endParaRPr lang="ru-RU" dirty="0">
              <a:effectLst>
                <a:glow rad="101600">
                  <a:schemeClr val="tx1">
                    <a:lumMod val="50000"/>
                    <a:alpha val="60000"/>
                  </a:schemeClr>
                </a:glo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9Q5A716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782" y="0"/>
            <a:ext cx="7715250" cy="5143500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6" name="Рисунок 5" descr="B49X863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72742" y="2029658"/>
            <a:ext cx="4671258" cy="3113842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8" name="Рисунок 7" descr="B49X863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-71456"/>
            <a:ext cx="3429000" cy="5143500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8643966" y="71420"/>
            <a:ext cx="42862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</a:t>
            </a:r>
            <a:endParaRPr lang="ru-RU" sz="40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933</TotalTime>
  <Words>304</Words>
  <Application>Microsoft Office PowerPoint</Application>
  <PresentationFormat>Экран (16:9)</PresentationFormat>
  <Paragraphs>37</Paragraphs>
  <Slides>13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«…преобразование, изменение, переустройство…; формально – нововведение любого содержания,... более или менее прогрессивное преобразование…»  СЭС, Москва «Советская Энциклопедия» 1990 </vt:lpstr>
      <vt:lpstr>«…Reform means to put or change into an improved form or condition …, beneficial change, more specifically, reversion to a pure original state, to repair, restore or to correct.…»      http://en.wikipedia.org/wiki/Reform </vt:lpstr>
      <vt:lpstr>Слайд 4</vt:lpstr>
      <vt:lpstr>Изменяя мир к лучшему ЧЕРЕЗ КАЧЕСТВЕННОЕ ОБРАЗОВАНИЕ</vt:lpstr>
      <vt:lpstr>Что такое образование?</vt:lpstr>
      <vt:lpstr>Под образованием понимается всё, что связано с обучением и воспитанием, имеющим свой целью просветить разум, исправить поведение и сформировать такие манеры и привычки молодого поколения, чтобы они были полезными в их будущей (взрослой) жизни…  Webster’s 1828 Dictionary definition</vt:lpstr>
      <vt:lpstr>Слайд 8</vt:lpstr>
      <vt:lpstr>Э.В. Ильенков</vt:lpstr>
      <vt:lpstr>Под образованием … понимается целенаправленный процесс воспитания и обучения в интересах человека, общества, государства, сопровождающийся констатацией достижения гражданином (обучающимся) установленных государством образовательных уровней (образовательных цензов). </vt:lpstr>
      <vt:lpstr>Портрет современного педагога?</vt:lpstr>
      <vt:lpstr>Составляющие качественного обучения:</vt:lpstr>
      <vt:lpstr>Слайд 13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Len Stolyarchuk</dc:creator>
  <cp:lastModifiedBy>Len Stolyarchuk</cp:lastModifiedBy>
  <cp:revision>25</cp:revision>
  <dcterms:created xsi:type="dcterms:W3CDTF">2016-10-28T03:59:36Z</dcterms:created>
  <dcterms:modified xsi:type="dcterms:W3CDTF">2016-11-01T18:39:43Z</dcterms:modified>
</cp:coreProperties>
</file>